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80" r:id="rId3"/>
    <p:sldId id="257" r:id="rId4"/>
    <p:sldId id="258" r:id="rId5"/>
    <p:sldId id="260" r:id="rId6"/>
    <p:sldId id="275" r:id="rId7"/>
    <p:sldId id="274" r:id="rId8"/>
    <p:sldId id="259" r:id="rId9"/>
    <p:sldId id="272" r:id="rId10"/>
    <p:sldId id="266" r:id="rId11"/>
    <p:sldId id="261" r:id="rId12"/>
    <p:sldId id="267" r:id="rId13"/>
    <p:sldId id="264" r:id="rId14"/>
    <p:sldId id="276" r:id="rId15"/>
    <p:sldId id="277" r:id="rId16"/>
    <p:sldId id="278" r:id="rId17"/>
    <p:sldId id="279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9" autoAdjust="0"/>
    <p:restoredTop sz="94672" autoAdjust="0"/>
  </p:normalViewPr>
  <p:slideViewPr>
    <p:cSldViewPr snapToGrid="0" snapToObjects="1">
      <p:cViewPr varScale="1">
        <p:scale>
          <a:sx n="99" d="100"/>
          <a:sy n="99" d="100"/>
        </p:scale>
        <p:origin x="145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3085765"/>
            <a:ext cx="8240108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990600"/>
            <a:ext cx="79897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2495444"/>
            <a:ext cx="7989752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37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783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379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228003"/>
            <a:ext cx="7989752" cy="3630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99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608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220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510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437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38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342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6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39104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brittanikedge/Precision-Agriculture-Producer-Material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s://courses.edx.org/courses/UTAustinX/UT.7.01x/3T2014/56c5437b88fa43cf828bff5371c6a924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upport.rstudio.com/hc/en-us/articles/200484448-Editing-and-Executing-Cod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wp-content/uploads/2015/03/rmarkdown-reference.pdf" TargetMode="External"/><Relationship Id="rId2" Type="http://schemas.openxmlformats.org/officeDocument/2006/relationships/hyperlink" Target="https://monashbioinformaticsplatform.github.io/2017-11-16-open-science-training/topics/rmarkdow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markdown.rstudio.com/docs/articles/rmarkdown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cap="none" dirty="0"/>
              <a:t>Automation for Analyzing and Reporting On-farm Research Trials </a:t>
            </a: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542555" y="4112402"/>
            <a:ext cx="7989752" cy="1083329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1600" cap="none" dirty="0"/>
              <a:t>Brittani Edge</a:t>
            </a:r>
          </a:p>
          <a:p>
            <a:pPr marL="0" lvl="0" indent="0">
              <a:buNone/>
            </a:pPr>
            <a:r>
              <a:rPr lang="en-US" sz="1600" cap="none" dirty="0"/>
              <a:t>Graduate Research Assistant with Data Intensive Farm Management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55C04C-CB17-2E4D-9C55-5CC83CCC8F8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87" y="4822240"/>
            <a:ext cx="4069545" cy="14811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9ADDB9E1-AB12-462E-8E0D-83CA31C6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14040EB-4842-44D5-9380-BDF41FB7B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077" y="723899"/>
            <a:ext cx="277749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2391" y="1209184"/>
            <a:ext cx="2316892" cy="4734416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US" cap="none" dirty="0">
                <a:solidFill>
                  <a:srgbClr val="FFFFFF"/>
                </a:solidFill>
              </a:rPr>
              <a:t>Why does Misalignment Matter?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076E08-C160-41E7-8D09-E2436B591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900" y="457200"/>
            <a:ext cx="277749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65B62-07C4-4876-A101-9C85F48A0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81372" y="457200"/>
            <a:ext cx="277749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02BCE7C-4E97-4627-9FD1-DD7B633E55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1610" y="453643"/>
            <a:ext cx="277749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1402" y="723900"/>
            <a:ext cx="5387698" cy="3252678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dirty="0"/>
              <a:t>A good yield measurement comes from a harvest area that was all given the same treatment. </a:t>
            </a:r>
            <a:endParaRPr lang="en-US" dirty="0"/>
          </a:p>
          <a:p>
            <a:pPr marL="0" lvl="0" indent="0">
              <a:buNone/>
            </a:pPr>
            <a:r>
              <a:rPr dirty="0"/>
              <a:t>If there was a misalignment, the harvester is collecting partially from an area with a different treatment. </a:t>
            </a:r>
            <a:endParaRPr lang="en-US" dirty="0"/>
          </a:p>
          <a:p>
            <a:pPr marL="0" lvl="0" indent="0">
              <a:buNone/>
            </a:pPr>
            <a:r>
              <a:rPr dirty="0"/>
              <a:t>Then the yield value reported is the average of the yield from the two different treatment. </a:t>
            </a:r>
            <a:endParaRPr lang="en-US" dirty="0"/>
          </a:p>
          <a:p>
            <a:pPr marL="0" lvl="0" indent="0">
              <a:buNone/>
            </a:pPr>
            <a:r>
              <a:rPr dirty="0"/>
              <a:t>This presents a challenge when analyzing the effect of treatments.</a:t>
            </a:r>
          </a:p>
        </p:txBody>
      </p:sp>
      <p:pic>
        <p:nvPicPr>
          <p:cNvPr id="5" name="Picture 4" descr="Line chart&#10;&#10;Description automatically generated with low confidence">
            <a:extLst>
              <a:ext uri="{FF2B5EF4-FFF2-40B4-BE49-F238E27FC236}">
                <a16:creationId xmlns:a16="http://schemas.microsoft.com/office/drawing/2014/main" id="{B7AB415B-CE9C-234B-9B1D-D882E9A21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940" y="4148281"/>
            <a:ext cx="4207843" cy="209340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1782" y="614407"/>
            <a:ext cx="2780608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82" y="826346"/>
            <a:ext cx="2378929" cy="1013800"/>
          </a:xfrm>
        </p:spPr>
        <p:txBody>
          <a:bodyPr>
            <a:normAutofit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en-US" sz="2100" cap="none" dirty="0">
                <a:solidFill>
                  <a:srgbClr val="FFFFFF"/>
                </a:solidFill>
              </a:rPr>
              <a:t>Data Cleaning Using the As-applied Data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4900" y="453643"/>
            <a:ext cx="8474200" cy="98554"/>
            <a:chOff x="446534" y="453643"/>
            <a:chExt cx="11298933" cy="9855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05CA61E-EF7B-4949-952F-84029B567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2" y="2052084"/>
            <a:ext cx="2274937" cy="3856229"/>
          </a:xfrm>
        </p:spPr>
        <p:txBody>
          <a:bodyPr anchor="t"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We create polygons from the as-applied point data and we can see the transitions from one trial rate to the next</a:t>
            </a:r>
          </a:p>
          <a:p>
            <a:r>
              <a:rPr lang="en-US" sz="1400" dirty="0">
                <a:solidFill>
                  <a:srgbClr val="FFFFFF"/>
                </a:solidFill>
              </a:rPr>
              <a:t>We can use that information along with yield polygons to clean the data</a:t>
            </a:r>
          </a:p>
        </p:txBody>
      </p:sp>
      <p:pic>
        <p:nvPicPr>
          <p:cNvPr id="4" name="Content Placeholder 3" descr="A picture containing chart&#10;&#10;Description automatically generated">
            <a:extLst>
              <a:ext uri="{FF2B5EF4-FFF2-40B4-BE49-F238E27FC236}">
                <a16:creationId xmlns:a16="http://schemas.microsoft.com/office/drawing/2014/main" id="{366736C3-D294-FD4A-B1AA-E381715CD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6600" y="1651655"/>
            <a:ext cx="5149879" cy="355341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BF255-5254-CE42-A08C-C34AEBA80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cap="none" dirty="0"/>
              <a:t>Grouping the Yield Polygons</a:t>
            </a:r>
          </a:p>
        </p:txBody>
      </p:sp>
      <p:pic>
        <p:nvPicPr>
          <p:cNvPr id="6" name="Content Placeholder 5" descr="A close up of a building&#10;&#10;Description automatically generated">
            <a:extLst>
              <a:ext uri="{FF2B5EF4-FFF2-40B4-BE49-F238E27FC236}">
                <a16:creationId xmlns:a16="http://schemas.microsoft.com/office/drawing/2014/main" id="{FCFD0A8C-FB13-8540-A1D2-2F3F5EB0270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35769" y="2543481"/>
            <a:ext cx="4067175" cy="2693774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793BE8-4DBE-914C-8F50-37D43026584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1056" y="2584952"/>
            <a:ext cx="4067175" cy="261083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D78AD4-26CA-2A49-A505-CB1F2ECEE1A3}"/>
              </a:ext>
            </a:extLst>
          </p:cNvPr>
          <p:cNvSpPr txBox="1"/>
          <p:nvPr/>
        </p:nvSpPr>
        <p:spPr>
          <a:xfrm>
            <a:off x="4641058" y="5237255"/>
            <a:ext cx="3979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Green polygons are the yield polygons with 70% of the area in one cluster. We can see the edges of the plots are removed due to the difference in driving direction.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DCCB10-0742-FE43-875D-B9B9157DD561}"/>
              </a:ext>
            </a:extLst>
          </p:cNvPr>
          <p:cNvSpPr txBox="1"/>
          <p:nvPr/>
        </p:nvSpPr>
        <p:spPr>
          <a:xfrm>
            <a:off x="421483" y="5237255"/>
            <a:ext cx="3979067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The blue areas are the seed clusters, and the black grid are yield polygons. We can see where some of the problematic areas are going to be from this map.</a:t>
            </a:r>
          </a:p>
        </p:txBody>
      </p:sp>
    </p:spTree>
    <p:extLst>
      <p:ext uri="{BB962C8B-B14F-4D97-AF65-F5344CB8AC3E}">
        <p14:creationId xmlns:p14="http://schemas.microsoft.com/office/powerpoint/2010/main" val="4140955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935" y="485678"/>
            <a:ext cx="3131058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367" y="1113764"/>
            <a:ext cx="2452312" cy="4624327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US" cap="none">
                <a:solidFill>
                  <a:srgbClr val="FFFFFF"/>
                </a:solidFill>
              </a:rPr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6928" y="1113764"/>
            <a:ext cx="4581135" cy="462432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b="1" dirty="0"/>
              <a:t>Once you have cleaned trial data, you are ready for analysis!</a:t>
            </a:r>
          </a:p>
          <a:p>
            <a:pPr marL="0" indent="0">
              <a:lnSpc>
                <a:spcPct val="90000"/>
              </a:lnSpc>
              <a:buNone/>
            </a:pPr>
            <a:endParaRPr lang="en-US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b="1" dirty="0"/>
              <a:t>Here are some topics to consider:</a:t>
            </a:r>
          </a:p>
          <a:p>
            <a:pPr marL="666900" lvl="1" indent="-342900">
              <a:lnSpc>
                <a:spcPct val="90000"/>
              </a:lnSpc>
              <a:buFont typeface="+mj-lt"/>
              <a:buAutoNum type="arabicPeriod"/>
            </a:pPr>
            <a:r>
              <a:rPr lang="en-US" b="1" dirty="0"/>
              <a:t>Important Characteristics </a:t>
            </a:r>
            <a:r>
              <a:rPr lang="en-US" dirty="0"/>
              <a:t>- Are there soil or field characteristics you believe will impact the yield response?</a:t>
            </a:r>
          </a:p>
          <a:p>
            <a:pPr lvl="1">
              <a:lnSpc>
                <a:spcPct val="90000"/>
              </a:lnSpc>
              <a:buAutoNum type="arabicPeriod"/>
            </a:pPr>
            <a:r>
              <a:rPr lang="en-US" b="1" dirty="0"/>
              <a:t>Trial Design</a:t>
            </a:r>
            <a:r>
              <a:rPr lang="en-US" dirty="0"/>
              <a:t> – Was the trial completely randomized, or was the trial based on a prescription map? </a:t>
            </a:r>
          </a:p>
          <a:p>
            <a:pPr lvl="1">
              <a:lnSpc>
                <a:spcPct val="90000"/>
              </a:lnSpc>
              <a:buAutoNum type="arabicPeriod"/>
            </a:pPr>
            <a:r>
              <a:rPr lang="en-US" b="1" dirty="0"/>
              <a:t>Past Trials</a:t>
            </a:r>
            <a:r>
              <a:rPr lang="en-US" dirty="0"/>
              <a:t>- If there was a past trial on the field, you should include those applications as a control</a:t>
            </a:r>
          </a:p>
          <a:p>
            <a:pPr lvl="1">
              <a:lnSpc>
                <a:spcPct val="90000"/>
              </a:lnSpc>
              <a:buAutoNum type="arabicPeriod"/>
            </a:pP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1782" y="614407"/>
            <a:ext cx="2780608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81D4C-0AC9-6A47-932E-0ADDA5018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2" y="826346"/>
            <a:ext cx="2378929" cy="1013800"/>
          </a:xfrm>
        </p:spPr>
        <p:txBody>
          <a:bodyPr>
            <a:normAutofit/>
          </a:bodyPr>
          <a:lstStyle/>
          <a:p>
            <a:r>
              <a:rPr lang="en-US" sz="2100" cap="none">
                <a:solidFill>
                  <a:srgbClr val="FFFFFF"/>
                </a:solidFill>
              </a:rPr>
              <a:t>Important Characteristics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4900" y="453643"/>
            <a:ext cx="8474200" cy="98554"/>
            <a:chOff x="446534" y="453643"/>
            <a:chExt cx="11298933" cy="9855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2BADCA7-D85D-43C3-9145-547ECA3DC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2" y="2052084"/>
            <a:ext cx="2274937" cy="385622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rgbClr val="FFFFFF"/>
                </a:solidFill>
              </a:rPr>
              <a:t>The graph to the right shows the yield response to seed at two different levels of a characteristic.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FFFFFF"/>
                </a:solidFill>
              </a:rPr>
              <a:t>This is the sort of difference we are looking for when we are interested in creating optimal maps.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FFFFFF"/>
                </a:solidFill>
              </a:rPr>
              <a:t>If you believe certain characteristics are impacting the yield response to an input, this should be included in the analysis.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11AA0508-8411-C148-BCEB-95C11AB05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6600" y="1510034"/>
            <a:ext cx="5149879" cy="3836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8981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E1730-1041-E74D-A995-7FBCA0DC2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Trial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CE63C-CBC4-4D49-B107-4685EBE9F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endParaRPr lang="en-US" dirty="0"/>
          </a:p>
          <a:p>
            <a:r>
              <a:rPr lang="en-US" dirty="0"/>
              <a:t>Make sure you keep record of how the trial was designed</a:t>
            </a:r>
          </a:p>
          <a:p>
            <a:r>
              <a:rPr lang="en-US" dirty="0"/>
              <a:t>If the trial used different rates in each management zone, then you need to include the management zone in the analysis. </a:t>
            </a:r>
          </a:p>
          <a:p>
            <a:r>
              <a:rPr lang="en-US" dirty="0"/>
              <a:t>This also means that you can analyze the treatments within the zones, but this trial design doesn’t allow you to test whether the field was zoned correctly. </a:t>
            </a:r>
          </a:p>
        </p:txBody>
      </p:sp>
    </p:spTree>
    <p:extLst>
      <p:ext uri="{BB962C8B-B14F-4D97-AF65-F5344CB8AC3E}">
        <p14:creationId xmlns:p14="http://schemas.microsoft.com/office/powerpoint/2010/main" val="79509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B5C3-336F-D140-810A-EEEBAE958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02592-09E0-3141-9D35-01E9A39A6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/>
              <a:t>Automation</a:t>
            </a:r>
            <a:r>
              <a:rPr lang="en-US" dirty="0"/>
              <a:t> takes human intervention </a:t>
            </a:r>
            <a:r>
              <a:rPr lang="en-US" dirty="0">
                <a:solidFill>
                  <a:schemeClr val="accent2"/>
                </a:solidFill>
              </a:rPr>
              <a:t>out</a:t>
            </a:r>
            <a:r>
              <a:rPr lang="en-US" dirty="0"/>
              <a:t> of a specific task</a:t>
            </a:r>
          </a:p>
          <a:p>
            <a:r>
              <a:rPr lang="en-US" dirty="0"/>
              <a:t>Automation requires consistent inputs and desired outputs</a:t>
            </a:r>
          </a:p>
          <a:p>
            <a:r>
              <a:rPr lang="en-US" dirty="0"/>
              <a:t>An automated task needs to be able to handle any scenario you might encounter</a:t>
            </a:r>
          </a:p>
        </p:txBody>
      </p:sp>
    </p:spTree>
    <p:extLst>
      <p:ext uri="{BB962C8B-B14F-4D97-AF65-F5344CB8AC3E}">
        <p14:creationId xmlns:p14="http://schemas.microsoft.com/office/powerpoint/2010/main" val="22370786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7D996-F0A9-644A-AEF5-48F336DC7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Automation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0D51A-980A-284B-89C3-645E7AED5C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Challenges of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63D88-FD39-C54F-8AE5-90D025548E3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Different variables across trials</a:t>
            </a:r>
          </a:p>
          <a:p>
            <a:r>
              <a:rPr lang="en-US" dirty="0"/>
              <a:t>Different names for key variables across datasets</a:t>
            </a:r>
          </a:p>
          <a:p>
            <a:r>
              <a:rPr lang="en-US" dirty="0"/>
              <a:t>Deciding what analysis results you want to show</a:t>
            </a:r>
          </a:p>
          <a:p>
            <a:r>
              <a:rPr lang="en-US" dirty="0"/>
              <a:t>Automated reports need a very clear outline before creation</a:t>
            </a:r>
          </a:p>
          <a:p>
            <a:r>
              <a:rPr lang="en-US" dirty="0"/>
              <a:t>Automated text requires the establishment of decision rules regarding significance of results etc.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C5E9A2-08FF-8C40-A8B7-D7ADE241C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We Are Working 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718EB87-19AA-D847-A698-52DFD5E6472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Storing all trial information in a table that can be accessed when the trial is cleaned or analyzed</a:t>
            </a:r>
          </a:p>
          <a:p>
            <a:r>
              <a:rPr lang="en-US" dirty="0"/>
              <a:t>A library with common names seen in harvest and asapplied data</a:t>
            </a:r>
          </a:p>
          <a:p>
            <a:r>
              <a:rPr lang="en-US" dirty="0"/>
              <a:t>Choices for different tables and graphs to be shown in analysis and reports</a:t>
            </a:r>
          </a:p>
        </p:txBody>
      </p:sp>
    </p:spTree>
    <p:extLst>
      <p:ext uri="{BB962C8B-B14F-4D97-AF65-F5344CB8AC3E}">
        <p14:creationId xmlns:p14="http://schemas.microsoft.com/office/powerpoint/2010/main" val="3848530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F61C3DB-C818-5842-B7C2-FA129B382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1400957"/>
            <a:ext cx="7989751" cy="1504844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A370622-996D-D149-A981-4760FAA55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3" y="3124739"/>
            <a:ext cx="7989751" cy="600556"/>
          </a:xfrm>
        </p:spPr>
        <p:txBody>
          <a:bodyPr>
            <a:noAutofit/>
          </a:bodyPr>
          <a:lstStyle/>
          <a:p>
            <a:pPr algn="ctr"/>
            <a:r>
              <a:rPr lang="en-US" sz="2400" cap="none" dirty="0"/>
              <a:t>I’m happy to take any additional questions, comments, or concerns!</a:t>
            </a:r>
          </a:p>
        </p:txBody>
      </p:sp>
    </p:spTree>
    <p:extLst>
      <p:ext uri="{BB962C8B-B14F-4D97-AF65-F5344CB8AC3E}">
        <p14:creationId xmlns:p14="http://schemas.microsoft.com/office/powerpoint/2010/main" val="138886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4570A-DF9D-584E-BCB6-2313DEBCF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Data Intensive Farm Management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DA552-985F-2443-8ED0-BC327C4C9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The Data-Intensive Farm Management Project has successfully conducted on-farm field trials in </a:t>
            </a:r>
            <a:r>
              <a:rPr lang="en-US" b="1" dirty="0"/>
              <a:t>Illinois, Nebraska, Kansas, Ohio, Montana, New York, Louisiana, Texas, Washington, Argentina, Brazil, and South Africa.</a:t>
            </a:r>
          </a:p>
          <a:p>
            <a:r>
              <a:rPr lang="en-US" dirty="0"/>
              <a:t>Our team is working on tools for designing trials, cleaning data, and analyzing and reporting in a consistent way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844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DDB9E1-AB12-462E-8E0D-83CA31C6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14040EB-4842-44D5-9380-BDF41FB7B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077" y="723899"/>
            <a:ext cx="277749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2391" y="1209184"/>
            <a:ext cx="2316892" cy="4734416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US" cap="none">
                <a:solidFill>
                  <a:srgbClr val="FFFFFF"/>
                </a:solidFill>
              </a:rPr>
              <a:t>Goals for Today’s Presentation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076E08-C160-41E7-8D09-E2436B591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900" y="457200"/>
            <a:ext cx="277749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65B62-07C4-4876-A101-9C85F48A0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81372" y="457200"/>
            <a:ext cx="277749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02BCE7C-4E97-4627-9FD1-DD7B633E55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1610" y="453643"/>
            <a:ext cx="277749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1402" y="723900"/>
            <a:ext cx="5387698" cy="3252678"/>
          </a:xfrm>
        </p:spPr>
        <p:txBody>
          <a:bodyPr>
            <a:normAutofit lnSpcReduction="10000"/>
          </a:bodyPr>
          <a:lstStyle/>
          <a:p>
            <a:pPr marL="324000" lvl="1" indent="0">
              <a:lnSpc>
                <a:spcPct val="90000"/>
              </a:lnSpc>
              <a:buNone/>
            </a:pPr>
            <a:endParaRPr lang="en-US" sz="1500" dirty="0"/>
          </a:p>
          <a:p>
            <a:pPr lvl="1">
              <a:lnSpc>
                <a:spcPct val="90000"/>
              </a:lnSpc>
            </a:pPr>
            <a:r>
              <a:rPr lang="en-US" sz="1500" dirty="0"/>
              <a:t>Think about what goes into cleaning data before analysis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Discuss issues around automation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Learn about what is being done for automation by the DIFM project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Learn about R Markdown for creating reports</a:t>
            </a:r>
          </a:p>
          <a:p>
            <a:pPr marL="0" lvl="0" indent="0">
              <a:lnSpc>
                <a:spcPct val="90000"/>
              </a:lnSpc>
              <a:buNone/>
            </a:pPr>
            <a:endParaRPr lang="en-US" sz="1500" dirty="0"/>
          </a:p>
          <a:p>
            <a:pPr marL="0" lvl="0" indent="0">
              <a:lnSpc>
                <a:spcPct val="90000"/>
              </a:lnSpc>
              <a:buNone/>
            </a:pPr>
            <a:r>
              <a:rPr lang="en-US" sz="1500" dirty="0"/>
              <a:t>This presentation and sample scripts can be found here </a:t>
            </a:r>
            <a:r>
              <a:rPr lang="en-US" sz="1500" dirty="0">
                <a:hlinkClick r:id="rId2"/>
              </a:rPr>
              <a:t>https://github.com/brittanikedge/Precision-Agriculture-Producer-Materials</a:t>
            </a:r>
            <a:r>
              <a:rPr lang="en-US" sz="1500" dirty="0"/>
              <a:t>.</a:t>
            </a:r>
          </a:p>
          <a:p>
            <a:pPr marL="0" lvl="0" indent="0">
              <a:lnSpc>
                <a:spcPct val="90000"/>
              </a:lnSpc>
              <a:buNone/>
            </a:pPr>
            <a:r>
              <a:rPr lang="en-US" sz="1500" dirty="0"/>
              <a:t>Download the files by clicking the green Code button and select Download ZIP 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5D1EFEAF-3BFB-134E-8FB5-10246A4CA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402" y="4253024"/>
            <a:ext cx="5387698" cy="207426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4" y="702156"/>
            <a:ext cx="8272212" cy="101380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cap="none">
                <a:solidFill>
                  <a:srgbClr val="FFFFFF"/>
                </a:solidFill>
              </a:rPr>
              <a:t>R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894" y="2047741"/>
            <a:ext cx="3878529" cy="4237149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dirty="0"/>
              <a:t>The method for designing trials relies on the use of R</a:t>
            </a:r>
            <a:r>
              <a:rPr lang="en-US" dirty="0"/>
              <a:t>,</a:t>
            </a:r>
            <a:r>
              <a:rPr dirty="0"/>
              <a:t> a free software available for Mac and Windows. </a:t>
            </a:r>
            <a:endParaRPr lang="en-US" dirty="0"/>
          </a:p>
          <a:p>
            <a:pPr marL="0" lvl="0" indent="0">
              <a:buNone/>
            </a:pPr>
            <a:r>
              <a:rPr dirty="0"/>
              <a:t>Below </a:t>
            </a:r>
            <a:r>
              <a:rPr lang="en-US" dirty="0"/>
              <a:t>is a guide</a:t>
            </a:r>
            <a:r>
              <a:rPr dirty="0"/>
              <a:t> for downloading R and R Studio on your computer. R Studio is a more user-friendly environment for writing and running R scripts, but </a:t>
            </a:r>
            <a:r>
              <a:rPr i="1" dirty="0"/>
              <a:t>you cannot use R Studio without downloading R first!</a:t>
            </a:r>
          </a:p>
          <a:p>
            <a:pPr lvl="1"/>
            <a:r>
              <a:rPr lang="en-US" dirty="0">
                <a:hlinkClick r:id="rId2"/>
              </a:rPr>
              <a:t>R Download Source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Learning a new computer program is always frustrating, but there are many resources when you have problems. </a:t>
            </a:r>
          </a:p>
          <a:p>
            <a:pPr marL="0" indent="0">
              <a:buNone/>
            </a:pPr>
            <a:r>
              <a:rPr lang="en-US" dirty="0"/>
              <a:t>And I’m happy to answer any questions you may have!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FE9CC731-1AE6-084C-AB98-763C9BFA4C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73" t="286" r="12020" b="-287"/>
          <a:stretch/>
        </p:blipFill>
        <p:spPr>
          <a:xfrm>
            <a:off x="4483837" y="1922649"/>
            <a:ext cx="4224269" cy="450426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R </a:t>
            </a:r>
            <a:r>
              <a:rPr lang="en-US" cap="none" dirty="0"/>
              <a:t>Scripts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lvl="0" indent="0">
              <a:buNone/>
            </a:pPr>
            <a:r>
              <a:rPr dirty="0"/>
              <a:t>An R script is a set of instructions that are read each time you want to perform a specific task. </a:t>
            </a:r>
            <a:endParaRPr lang="en-US" dirty="0"/>
          </a:p>
          <a:p>
            <a:r>
              <a:rPr lang="en-US" dirty="0">
                <a:hlinkClick r:id="rId2"/>
              </a:rPr>
              <a:t>How to Execute R Code</a:t>
            </a:r>
            <a:endParaRPr lang="en-US" dirty="0"/>
          </a:p>
          <a:p>
            <a:pPr marL="0" lvl="0" indent="0">
              <a:buNone/>
            </a:pPr>
            <a:r>
              <a:rPr dirty="0"/>
              <a:t>If you download the repository on your personal computer</a:t>
            </a:r>
            <a:r>
              <a:rPr lang="en-US" dirty="0"/>
              <a:t> and have downloaded R</a:t>
            </a:r>
            <a:r>
              <a:rPr dirty="0"/>
              <a:t>, you can run the script</a:t>
            </a:r>
            <a:r>
              <a:rPr lang="en-US" dirty="0"/>
              <a:t>s for this lesson</a:t>
            </a:r>
            <a:r>
              <a:rPr dirty="0"/>
              <a:t> with your own data or use the sample field we will see here.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FBA01-10E0-DE4C-A645-3D03DB75C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R Markdown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2D4E7-3C5E-5240-A89C-6A77663FC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18156"/>
            <a:ext cx="7989752" cy="363079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 Markdown is a type of file that allows you to include graphs and plots made in R in a Word document or PDF. </a:t>
            </a:r>
          </a:p>
          <a:p>
            <a:pPr marL="0" indent="0">
              <a:buNone/>
            </a:pPr>
            <a:r>
              <a:rPr lang="en-US" dirty="0"/>
              <a:t>This is very helpful when making trial reports. The DIFM project continues to work on the automation of these reports, but you can learn the basics for your own reports. </a:t>
            </a:r>
          </a:p>
          <a:p>
            <a:pPr marL="0" indent="0">
              <a:buNone/>
            </a:pPr>
            <a:r>
              <a:rPr lang="en-US" dirty="0"/>
              <a:t>Below are links to R Markdown Guides:</a:t>
            </a:r>
          </a:p>
          <a:p>
            <a:r>
              <a:rPr lang="en-US" dirty="0">
                <a:hlinkClick r:id="rId2"/>
              </a:rPr>
              <a:t>https://monashbioinformaticsplatform.github.io/2017-11-16-open-science-training/topics/rmarkdown.html</a:t>
            </a:r>
            <a:endParaRPr lang="en-US" dirty="0"/>
          </a:p>
          <a:p>
            <a:r>
              <a:rPr lang="en-US" dirty="0">
                <a:hlinkClick r:id="rId3"/>
              </a:rPr>
              <a:t>https://rstudio.com/wp-content/uploads/2015/03/rmarkdown-reference.pdf</a:t>
            </a:r>
            <a:endParaRPr lang="en-US" dirty="0"/>
          </a:p>
          <a:p>
            <a:r>
              <a:rPr lang="en-US" dirty="0">
                <a:hlinkClick r:id="rId4"/>
              </a:rPr>
              <a:t>https://rmarkdown.rstudio.com/docs/articles/rmarkdown.html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745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85089-DB92-D44E-ACE9-2217E54D9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cap="none" dirty="0"/>
              <a:t>Plot-Based Data Cleaning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009593-E7BF-1A4E-AC06-A7AEDD3E7F79}"/>
              </a:ext>
            </a:extLst>
          </p:cNvPr>
          <p:cNvSpPr/>
          <p:nvPr/>
        </p:nvSpPr>
        <p:spPr>
          <a:xfrm>
            <a:off x="3561588" y="2877668"/>
            <a:ext cx="1261872" cy="24231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8D89FB-056B-3246-B237-54503BCEC99A}"/>
              </a:ext>
            </a:extLst>
          </p:cNvPr>
          <p:cNvCxnSpPr>
            <a:cxnSpLocks/>
          </p:cNvCxnSpPr>
          <p:nvPr/>
        </p:nvCxnSpPr>
        <p:spPr>
          <a:xfrm>
            <a:off x="4192524" y="2644496"/>
            <a:ext cx="0" cy="2887218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2B5522-4539-E740-A25D-83A7C5B9BCE7}"/>
              </a:ext>
            </a:extLst>
          </p:cNvPr>
          <p:cNvCxnSpPr>
            <a:cxnSpLocks/>
          </p:cNvCxnSpPr>
          <p:nvPr/>
        </p:nvCxnSpPr>
        <p:spPr>
          <a:xfrm>
            <a:off x="4526280" y="2644496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06749A1-9D96-D24F-A46F-6D050FAACCEE}"/>
              </a:ext>
            </a:extLst>
          </p:cNvPr>
          <p:cNvCxnSpPr>
            <a:cxnSpLocks/>
          </p:cNvCxnSpPr>
          <p:nvPr/>
        </p:nvCxnSpPr>
        <p:spPr>
          <a:xfrm>
            <a:off x="3826764" y="2644496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34CFD45-C843-4148-BE69-5037AE76444D}"/>
              </a:ext>
            </a:extLst>
          </p:cNvPr>
          <p:cNvSpPr txBox="1"/>
          <p:nvPr/>
        </p:nvSpPr>
        <p:spPr>
          <a:xfrm>
            <a:off x="435895" y="2392630"/>
            <a:ext cx="236217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/>
          </a:p>
          <a:p>
            <a:pPr marL="257175" indent="-257175">
              <a:buFont typeface="+mj-lt"/>
              <a:buAutoNum type="arabicPeriod"/>
            </a:pPr>
            <a:r>
              <a:rPr lang="en-US" dirty="0"/>
              <a:t>Remove outliers</a:t>
            </a:r>
          </a:p>
          <a:p>
            <a:pPr marL="257175" indent="-257175">
              <a:buFont typeface="+mj-lt"/>
              <a:buAutoNum type="arabicPeriod"/>
            </a:pPr>
            <a:r>
              <a:rPr lang="en-US" dirty="0"/>
              <a:t>Remove the transition zones</a:t>
            </a:r>
          </a:p>
          <a:p>
            <a:pPr marL="257175" indent="-257175">
              <a:buFont typeface="+mj-lt"/>
              <a:buAutoNum type="arabicPeriod"/>
            </a:pPr>
            <a:r>
              <a:rPr lang="en-US" dirty="0"/>
              <a:t>Remove headlands </a:t>
            </a:r>
          </a:p>
          <a:p>
            <a:pPr marL="257175" indent="-257175">
              <a:buFont typeface="+mj-lt"/>
              <a:buAutoNum type="arabicPeriod"/>
            </a:pPr>
            <a:r>
              <a:rPr lang="en-US" dirty="0"/>
              <a:t>Split into subplot and aggregate the cleaned data inside the subplots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01DB60-A50C-8B4C-9CB9-721952C31F11}"/>
              </a:ext>
            </a:extLst>
          </p:cNvPr>
          <p:cNvSpPr/>
          <p:nvPr/>
        </p:nvSpPr>
        <p:spPr>
          <a:xfrm>
            <a:off x="3561588" y="2877667"/>
            <a:ext cx="1261872" cy="1741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572535-07C9-0D4F-90BF-D13334FDF362}"/>
              </a:ext>
            </a:extLst>
          </p:cNvPr>
          <p:cNvSpPr/>
          <p:nvPr/>
        </p:nvSpPr>
        <p:spPr>
          <a:xfrm>
            <a:off x="3561588" y="5128564"/>
            <a:ext cx="1261872" cy="1741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FC314D-A314-DF4E-8E3D-47E304202D25}"/>
              </a:ext>
            </a:extLst>
          </p:cNvPr>
          <p:cNvSpPr txBox="1"/>
          <p:nvPr/>
        </p:nvSpPr>
        <p:spPr>
          <a:xfrm>
            <a:off x="2953512" y="2521458"/>
            <a:ext cx="708661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/>
              <a:t>Transition area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2ED0B5-F412-1D4D-8C59-FF56ABAC13DD}"/>
              </a:ext>
            </a:extLst>
          </p:cNvPr>
          <p:cNvSpPr txBox="1"/>
          <p:nvPr/>
        </p:nvSpPr>
        <p:spPr>
          <a:xfrm>
            <a:off x="2848358" y="5351120"/>
            <a:ext cx="713228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/>
              <a:t>Transition area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524371-3410-AF44-B4E9-CD7D3A41D4D7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3374136" y="2780354"/>
            <a:ext cx="187452" cy="184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28A8ABF-DE6F-F141-8AC5-EA7961BA39A3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3561586" y="5330541"/>
            <a:ext cx="109724" cy="1937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FAEBD74-275E-6547-9BC7-0BFA8DA1FDAA}"/>
              </a:ext>
            </a:extLst>
          </p:cNvPr>
          <p:cNvSpPr txBox="1"/>
          <p:nvPr/>
        </p:nvSpPr>
        <p:spPr>
          <a:xfrm>
            <a:off x="2878079" y="3888490"/>
            <a:ext cx="612644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/>
              <a:t>Outliers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BD60B09-128A-B548-9034-41D14259C802}"/>
              </a:ext>
            </a:extLst>
          </p:cNvPr>
          <p:cNvSpPr/>
          <p:nvPr/>
        </p:nvSpPr>
        <p:spPr>
          <a:xfrm>
            <a:off x="4142232" y="3198114"/>
            <a:ext cx="105157" cy="960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BE0BFE-37C5-2D42-90F0-EBCF08765A4F}"/>
              </a:ext>
            </a:extLst>
          </p:cNvPr>
          <p:cNvSpPr/>
          <p:nvPr/>
        </p:nvSpPr>
        <p:spPr>
          <a:xfrm>
            <a:off x="3771900" y="3813453"/>
            <a:ext cx="105157" cy="960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7D5FC04-D2B4-7744-BE78-0BB24FD6F388}"/>
              </a:ext>
            </a:extLst>
          </p:cNvPr>
          <p:cNvSpPr/>
          <p:nvPr/>
        </p:nvSpPr>
        <p:spPr>
          <a:xfrm>
            <a:off x="4473702" y="4084697"/>
            <a:ext cx="105157" cy="960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FF3358A-AA75-D841-8C86-D8E9F6A73F32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3374136" y="3246120"/>
            <a:ext cx="768096" cy="615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B958B4D-3BD2-A849-99A8-06FBA436BB75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3490723" y="3861459"/>
            <a:ext cx="281177" cy="136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ADED8DF-32CB-5044-9346-2537E6CB515A}"/>
              </a:ext>
            </a:extLst>
          </p:cNvPr>
          <p:cNvCxnSpPr>
            <a:endCxn id="28" idx="1"/>
          </p:cNvCxnSpPr>
          <p:nvPr/>
        </p:nvCxnSpPr>
        <p:spPr>
          <a:xfrm>
            <a:off x="3316987" y="4084697"/>
            <a:ext cx="1156715" cy="48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DFC41805-490D-D749-80B1-13A73453CE96}"/>
              </a:ext>
            </a:extLst>
          </p:cNvPr>
          <p:cNvSpPr/>
          <p:nvPr/>
        </p:nvSpPr>
        <p:spPr>
          <a:xfrm>
            <a:off x="7196328" y="2877668"/>
            <a:ext cx="1261872" cy="24231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3DABDF1-5CAB-4A4F-8A28-2027775B8AF9}"/>
              </a:ext>
            </a:extLst>
          </p:cNvPr>
          <p:cNvCxnSpPr>
            <a:cxnSpLocks/>
          </p:cNvCxnSpPr>
          <p:nvPr/>
        </p:nvCxnSpPr>
        <p:spPr>
          <a:xfrm>
            <a:off x="7827264" y="2644496"/>
            <a:ext cx="0" cy="2887218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5785D23-E4D8-FF4B-A094-6B45FD611F34}"/>
              </a:ext>
            </a:extLst>
          </p:cNvPr>
          <p:cNvCxnSpPr>
            <a:cxnSpLocks/>
          </p:cNvCxnSpPr>
          <p:nvPr/>
        </p:nvCxnSpPr>
        <p:spPr>
          <a:xfrm>
            <a:off x="8161020" y="2644496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98C9536-9739-3D4A-9B52-0D8F99F6DE92}"/>
              </a:ext>
            </a:extLst>
          </p:cNvPr>
          <p:cNvCxnSpPr>
            <a:cxnSpLocks/>
          </p:cNvCxnSpPr>
          <p:nvPr/>
        </p:nvCxnSpPr>
        <p:spPr>
          <a:xfrm>
            <a:off x="7461504" y="2644496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27B4E8D4-7C73-2A43-B416-FF13A0D59559}"/>
              </a:ext>
            </a:extLst>
          </p:cNvPr>
          <p:cNvSpPr/>
          <p:nvPr/>
        </p:nvSpPr>
        <p:spPr>
          <a:xfrm>
            <a:off x="7196328" y="2877667"/>
            <a:ext cx="1261872" cy="174143"/>
          </a:xfrm>
          <a:prstGeom prst="rect">
            <a:avLst/>
          </a:prstGeom>
          <a:solidFill>
            <a:schemeClr val="l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C22F807-C37A-324C-BB13-F51D66E644CF}"/>
              </a:ext>
            </a:extLst>
          </p:cNvPr>
          <p:cNvSpPr/>
          <p:nvPr/>
        </p:nvSpPr>
        <p:spPr>
          <a:xfrm>
            <a:off x="7196328" y="5128564"/>
            <a:ext cx="1261872" cy="1741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3621EEA8-E081-7042-AF81-843DEAE57884}"/>
              </a:ext>
            </a:extLst>
          </p:cNvPr>
          <p:cNvSpPr/>
          <p:nvPr/>
        </p:nvSpPr>
        <p:spPr>
          <a:xfrm>
            <a:off x="7776972" y="3198114"/>
            <a:ext cx="105157" cy="960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D4C23F8-2095-4E4F-AED0-F222D8CD8465}"/>
              </a:ext>
            </a:extLst>
          </p:cNvPr>
          <p:cNvSpPr/>
          <p:nvPr/>
        </p:nvSpPr>
        <p:spPr>
          <a:xfrm>
            <a:off x="7406640" y="3813453"/>
            <a:ext cx="105157" cy="960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3A0B56A-6E1D-5149-BD16-FE644327F50C}"/>
              </a:ext>
            </a:extLst>
          </p:cNvPr>
          <p:cNvSpPr/>
          <p:nvPr/>
        </p:nvSpPr>
        <p:spPr>
          <a:xfrm>
            <a:off x="8108442" y="4084697"/>
            <a:ext cx="105157" cy="960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2DA8A17-A503-2D48-B74E-1639006FB8F1}"/>
              </a:ext>
            </a:extLst>
          </p:cNvPr>
          <p:cNvSpPr/>
          <p:nvPr/>
        </p:nvSpPr>
        <p:spPr>
          <a:xfrm>
            <a:off x="7196328" y="5228082"/>
            <a:ext cx="1261872" cy="44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39364F9-5EFD-9542-9690-D18ACEF09CB3}"/>
              </a:ext>
            </a:extLst>
          </p:cNvPr>
          <p:cNvSpPr/>
          <p:nvPr/>
        </p:nvSpPr>
        <p:spPr>
          <a:xfrm>
            <a:off x="7146036" y="2461183"/>
            <a:ext cx="1261872" cy="44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1B83137-3B2A-5C46-B921-921053A34E7C}"/>
              </a:ext>
            </a:extLst>
          </p:cNvPr>
          <p:cNvSpPr/>
          <p:nvPr/>
        </p:nvSpPr>
        <p:spPr>
          <a:xfrm>
            <a:off x="7196328" y="3070314"/>
            <a:ext cx="1261872" cy="51413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48B8273-A4D9-9A46-BAB4-04C9A323EBF3}"/>
              </a:ext>
            </a:extLst>
          </p:cNvPr>
          <p:cNvSpPr/>
          <p:nvPr/>
        </p:nvSpPr>
        <p:spPr>
          <a:xfrm>
            <a:off x="7196328" y="3585307"/>
            <a:ext cx="1261872" cy="51413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2F4361E-5ABD-B743-8386-00D812A0D657}"/>
              </a:ext>
            </a:extLst>
          </p:cNvPr>
          <p:cNvSpPr/>
          <p:nvPr/>
        </p:nvSpPr>
        <p:spPr>
          <a:xfrm>
            <a:off x="7196328" y="4099439"/>
            <a:ext cx="1261872" cy="51413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1123AF9-A0DE-2E40-A6DF-4F41515E7D97}"/>
              </a:ext>
            </a:extLst>
          </p:cNvPr>
          <p:cNvSpPr/>
          <p:nvPr/>
        </p:nvSpPr>
        <p:spPr>
          <a:xfrm>
            <a:off x="7196328" y="4611612"/>
            <a:ext cx="1261872" cy="51413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14FFD55B-2195-0A43-92B9-146A7C968D96}"/>
              </a:ext>
            </a:extLst>
          </p:cNvPr>
          <p:cNvSpPr/>
          <p:nvPr/>
        </p:nvSpPr>
        <p:spPr>
          <a:xfrm>
            <a:off x="5376673" y="2877668"/>
            <a:ext cx="1261872" cy="24231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06B32C1D-B37D-B149-8D29-4BBDAE7350A3}"/>
              </a:ext>
            </a:extLst>
          </p:cNvPr>
          <p:cNvCxnSpPr>
            <a:cxnSpLocks/>
          </p:cNvCxnSpPr>
          <p:nvPr/>
        </p:nvCxnSpPr>
        <p:spPr>
          <a:xfrm>
            <a:off x="6007609" y="2644496"/>
            <a:ext cx="0" cy="2887218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5CDF26BB-622C-C34B-BD37-C9F66D1180A5}"/>
              </a:ext>
            </a:extLst>
          </p:cNvPr>
          <p:cNvCxnSpPr>
            <a:cxnSpLocks/>
          </p:cNvCxnSpPr>
          <p:nvPr/>
        </p:nvCxnSpPr>
        <p:spPr>
          <a:xfrm>
            <a:off x="6341365" y="2644496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A8083C69-9B66-E74A-8EC8-34DEA6977027}"/>
              </a:ext>
            </a:extLst>
          </p:cNvPr>
          <p:cNvCxnSpPr>
            <a:cxnSpLocks/>
          </p:cNvCxnSpPr>
          <p:nvPr/>
        </p:nvCxnSpPr>
        <p:spPr>
          <a:xfrm>
            <a:off x="5641849" y="2644496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6167361-6452-8C4F-9556-45C83E4B76F0}"/>
              </a:ext>
            </a:extLst>
          </p:cNvPr>
          <p:cNvSpPr/>
          <p:nvPr/>
        </p:nvSpPr>
        <p:spPr>
          <a:xfrm>
            <a:off x="5376673" y="2877667"/>
            <a:ext cx="1261872" cy="174143"/>
          </a:xfrm>
          <a:prstGeom prst="rect">
            <a:avLst/>
          </a:prstGeom>
          <a:solidFill>
            <a:schemeClr val="l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037B45B9-95E4-BF42-A7B8-7D6B717B270F}"/>
              </a:ext>
            </a:extLst>
          </p:cNvPr>
          <p:cNvSpPr/>
          <p:nvPr/>
        </p:nvSpPr>
        <p:spPr>
          <a:xfrm>
            <a:off x="5376673" y="5128564"/>
            <a:ext cx="1261872" cy="1741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A933E1E3-11F7-1841-A7B2-6EDB346BF7DC}"/>
              </a:ext>
            </a:extLst>
          </p:cNvPr>
          <p:cNvSpPr/>
          <p:nvPr/>
        </p:nvSpPr>
        <p:spPr>
          <a:xfrm>
            <a:off x="5957317" y="3198114"/>
            <a:ext cx="105157" cy="960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EFBBD017-329F-4D49-9750-C713658390F6}"/>
              </a:ext>
            </a:extLst>
          </p:cNvPr>
          <p:cNvSpPr/>
          <p:nvPr/>
        </p:nvSpPr>
        <p:spPr>
          <a:xfrm>
            <a:off x="5586985" y="3813453"/>
            <a:ext cx="105157" cy="960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C3E322C6-5A25-0F4F-A7E3-891231DB82D5}"/>
              </a:ext>
            </a:extLst>
          </p:cNvPr>
          <p:cNvSpPr/>
          <p:nvPr/>
        </p:nvSpPr>
        <p:spPr>
          <a:xfrm>
            <a:off x="6288786" y="4084697"/>
            <a:ext cx="105157" cy="960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1922D859-E03F-F343-81C3-168AB4DB4A6E}"/>
              </a:ext>
            </a:extLst>
          </p:cNvPr>
          <p:cNvSpPr/>
          <p:nvPr/>
        </p:nvSpPr>
        <p:spPr>
          <a:xfrm>
            <a:off x="5376673" y="5228082"/>
            <a:ext cx="1261872" cy="44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63C8A6CD-F8C6-794D-AC42-44B0C7D62235}"/>
              </a:ext>
            </a:extLst>
          </p:cNvPr>
          <p:cNvSpPr/>
          <p:nvPr/>
        </p:nvSpPr>
        <p:spPr>
          <a:xfrm>
            <a:off x="5353813" y="2461183"/>
            <a:ext cx="1261872" cy="446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603558F8-74C7-2147-AE8D-92D9AC91C58E}"/>
              </a:ext>
            </a:extLst>
          </p:cNvPr>
          <p:cNvSpPr/>
          <p:nvPr/>
        </p:nvSpPr>
        <p:spPr>
          <a:xfrm>
            <a:off x="5376673" y="3070314"/>
            <a:ext cx="1261872" cy="514133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BBAAD7E0-60BB-4046-A006-F0B5465F60B1}"/>
              </a:ext>
            </a:extLst>
          </p:cNvPr>
          <p:cNvSpPr/>
          <p:nvPr/>
        </p:nvSpPr>
        <p:spPr>
          <a:xfrm>
            <a:off x="5376673" y="3585307"/>
            <a:ext cx="1261872" cy="514133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3A659332-335C-EE49-BB00-AA2B5A80A83E}"/>
              </a:ext>
            </a:extLst>
          </p:cNvPr>
          <p:cNvSpPr/>
          <p:nvPr/>
        </p:nvSpPr>
        <p:spPr>
          <a:xfrm>
            <a:off x="5376673" y="4099439"/>
            <a:ext cx="1261872" cy="514133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A87FD930-2FDF-3542-98EB-4C5CB6583443}"/>
              </a:ext>
            </a:extLst>
          </p:cNvPr>
          <p:cNvSpPr/>
          <p:nvPr/>
        </p:nvSpPr>
        <p:spPr>
          <a:xfrm>
            <a:off x="5376673" y="4611612"/>
            <a:ext cx="1261872" cy="514133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EAD29076-4047-2C47-B897-738E88B0CECF}"/>
              </a:ext>
            </a:extLst>
          </p:cNvPr>
          <p:cNvSpPr txBox="1"/>
          <p:nvPr/>
        </p:nvSpPr>
        <p:spPr>
          <a:xfrm>
            <a:off x="5353812" y="2566366"/>
            <a:ext cx="1284734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825" dirty="0"/>
              <a:t>Removal of the outliers, transition areas, and any points outside of plot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D7365A45-CB69-FF4D-8067-0E4F39BA1292}"/>
              </a:ext>
            </a:extLst>
          </p:cNvPr>
          <p:cNvSpPr txBox="1"/>
          <p:nvPr/>
        </p:nvSpPr>
        <p:spPr>
          <a:xfrm>
            <a:off x="7251192" y="3182112"/>
            <a:ext cx="11475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Subplot 1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0DD0AC91-D7F1-9E49-A2F9-99ACA889A6F8}"/>
              </a:ext>
            </a:extLst>
          </p:cNvPr>
          <p:cNvSpPr txBox="1"/>
          <p:nvPr/>
        </p:nvSpPr>
        <p:spPr>
          <a:xfrm>
            <a:off x="7248906" y="3723757"/>
            <a:ext cx="11475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Subplot 2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9EBAF4E-EA4B-6E4B-B377-F18B56BEB5F2}"/>
              </a:ext>
            </a:extLst>
          </p:cNvPr>
          <p:cNvSpPr txBox="1"/>
          <p:nvPr/>
        </p:nvSpPr>
        <p:spPr>
          <a:xfrm>
            <a:off x="7255763" y="4250230"/>
            <a:ext cx="11475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Subplot 3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DADF0F0D-28CD-0B46-9250-30D81D0C7150}"/>
              </a:ext>
            </a:extLst>
          </p:cNvPr>
          <p:cNvSpPr txBox="1"/>
          <p:nvPr/>
        </p:nvSpPr>
        <p:spPr>
          <a:xfrm>
            <a:off x="7251191" y="4727489"/>
            <a:ext cx="11475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Subplot 4</a:t>
            </a:r>
          </a:p>
        </p:txBody>
      </p: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31FD9CA4-CBC7-944F-87E8-EE8455FC081B}"/>
              </a:ext>
            </a:extLst>
          </p:cNvPr>
          <p:cNvCxnSpPr/>
          <p:nvPr/>
        </p:nvCxnSpPr>
        <p:spPr>
          <a:xfrm>
            <a:off x="4937761" y="3904897"/>
            <a:ext cx="278891" cy="0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9BEF4FD1-51E2-154D-84D9-67E773DAD722}"/>
              </a:ext>
            </a:extLst>
          </p:cNvPr>
          <p:cNvCxnSpPr/>
          <p:nvPr/>
        </p:nvCxnSpPr>
        <p:spPr>
          <a:xfrm>
            <a:off x="6803137" y="3904897"/>
            <a:ext cx="278891" cy="0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AA0557D6-55FA-6A4B-B287-02EEF1F27624}"/>
              </a:ext>
            </a:extLst>
          </p:cNvPr>
          <p:cNvSpPr txBox="1"/>
          <p:nvPr/>
        </p:nvSpPr>
        <p:spPr>
          <a:xfrm>
            <a:off x="7146036" y="2571344"/>
            <a:ext cx="1376172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825" dirty="0"/>
              <a:t>Subplots with the median value of yield and nitrogen points in the area</a:t>
            </a:r>
          </a:p>
        </p:txBody>
      </p:sp>
    </p:spTree>
    <p:extLst>
      <p:ext uri="{BB962C8B-B14F-4D97-AF65-F5344CB8AC3E}">
        <p14:creationId xmlns:p14="http://schemas.microsoft.com/office/powerpoint/2010/main" val="350852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14D42-CD44-AC48-8CA3-69D2ED638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cap="none" dirty="0"/>
              <a:t>Challenges with Old Method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4B60BD-D727-C447-9468-A9707A207308}"/>
              </a:ext>
            </a:extLst>
          </p:cNvPr>
          <p:cNvSpPr/>
          <p:nvPr/>
        </p:nvSpPr>
        <p:spPr>
          <a:xfrm>
            <a:off x="6835140" y="2831948"/>
            <a:ext cx="1261872" cy="24231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7B4F2EE-1E43-8E4F-A109-F5DB7045B47A}"/>
              </a:ext>
            </a:extLst>
          </p:cNvPr>
          <p:cNvCxnSpPr>
            <a:cxnSpLocks/>
          </p:cNvCxnSpPr>
          <p:nvPr/>
        </p:nvCxnSpPr>
        <p:spPr>
          <a:xfrm>
            <a:off x="7475220" y="2626208"/>
            <a:ext cx="0" cy="2887218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6F715AC-F4AE-3742-8867-9469ADA8DCC1}"/>
              </a:ext>
            </a:extLst>
          </p:cNvPr>
          <p:cNvCxnSpPr>
            <a:cxnSpLocks/>
          </p:cNvCxnSpPr>
          <p:nvPr/>
        </p:nvCxnSpPr>
        <p:spPr>
          <a:xfrm>
            <a:off x="8060436" y="2637447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008A10-EC50-2343-96B6-F61D6F2C5B02}"/>
              </a:ext>
            </a:extLst>
          </p:cNvPr>
          <p:cNvCxnSpPr>
            <a:cxnSpLocks/>
          </p:cNvCxnSpPr>
          <p:nvPr/>
        </p:nvCxnSpPr>
        <p:spPr>
          <a:xfrm>
            <a:off x="6789420" y="2646591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427265-3190-E641-89D3-E9236305E6C5}"/>
              </a:ext>
            </a:extLst>
          </p:cNvPr>
          <p:cNvSpPr/>
          <p:nvPr/>
        </p:nvSpPr>
        <p:spPr>
          <a:xfrm>
            <a:off x="6835140" y="2831947"/>
            <a:ext cx="1261872" cy="1741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344581-6B09-2D4D-B23B-9E840CCB7A10}"/>
              </a:ext>
            </a:extLst>
          </p:cNvPr>
          <p:cNvSpPr/>
          <p:nvPr/>
        </p:nvSpPr>
        <p:spPr>
          <a:xfrm>
            <a:off x="6835140" y="5082844"/>
            <a:ext cx="1261872" cy="1741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4669FA-7493-A649-A20B-8F0D7A0C8D2B}"/>
              </a:ext>
            </a:extLst>
          </p:cNvPr>
          <p:cNvSpPr txBox="1"/>
          <p:nvPr/>
        </p:nvSpPr>
        <p:spPr>
          <a:xfrm>
            <a:off x="356616" y="2598776"/>
            <a:ext cx="5687568" cy="2377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+mj-lt"/>
              <a:buAutoNum type="arabicPeriod"/>
            </a:pPr>
            <a:r>
              <a:rPr lang="en-US" sz="1350" dirty="0"/>
              <a:t>Length of Transition Zone – The time and thus length required for the yield monitor to adjust to new levels or for the sprayer to spray a new rate will depend on the machinery type and age. Due to lack of information, this length is often determined by a researcher. We used to use 30 meters.</a:t>
            </a:r>
          </a:p>
          <a:p>
            <a:pPr marL="257175" indent="-257175">
              <a:buFont typeface="+mj-lt"/>
              <a:buAutoNum type="arabicPeriod"/>
            </a:pPr>
            <a:endParaRPr lang="en-US" sz="1350" dirty="0"/>
          </a:p>
          <a:p>
            <a:pPr marL="257175" indent="-257175">
              <a:buFont typeface="+mj-lt"/>
              <a:buAutoNum type="arabicPeriod"/>
            </a:pPr>
            <a:r>
              <a:rPr lang="en-US" sz="1350" dirty="0"/>
              <a:t>Misapplication - Cutting up the original trial plot does not allow for misalignment issues. For example, the producer may have started harvesting at the edge of the plot rather than a quarter of the way inside. </a:t>
            </a:r>
          </a:p>
          <a:p>
            <a:pPr marL="257175" indent="-257175">
              <a:buFont typeface="+mj-lt"/>
              <a:buAutoNum type="arabicPeriod"/>
            </a:pPr>
            <a:endParaRPr lang="en-US" sz="1350" dirty="0"/>
          </a:p>
          <a:p>
            <a:r>
              <a:rPr lang="en-US" sz="1350" dirty="0"/>
              <a:t>However, there are many kinds of misalignment and misapplication errors with different implications for data cleaning.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3EE3C-1934-6845-8130-D2945D42990D}"/>
              </a:ext>
            </a:extLst>
          </p:cNvPr>
          <p:cNvCxnSpPr>
            <a:cxnSpLocks/>
          </p:cNvCxnSpPr>
          <p:nvPr/>
        </p:nvCxnSpPr>
        <p:spPr>
          <a:xfrm>
            <a:off x="7424928" y="2625086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724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2160F-E968-CB4B-86EB-84BF70BBD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cap="none" dirty="0"/>
              <a:t>Misapplication Examples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EB065A-B9E3-3E41-B349-0B0C2F71B0C9}"/>
              </a:ext>
            </a:extLst>
          </p:cNvPr>
          <p:cNvSpPr/>
          <p:nvPr/>
        </p:nvSpPr>
        <p:spPr>
          <a:xfrm>
            <a:off x="1068323" y="2557254"/>
            <a:ext cx="1261872" cy="24231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DF92683-74F2-CC44-818F-0D477F3BC4FA}"/>
              </a:ext>
            </a:extLst>
          </p:cNvPr>
          <p:cNvCxnSpPr>
            <a:cxnSpLocks/>
          </p:cNvCxnSpPr>
          <p:nvPr/>
        </p:nvCxnSpPr>
        <p:spPr>
          <a:xfrm>
            <a:off x="2148838" y="2364214"/>
            <a:ext cx="0" cy="2887218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AED31AD-BC4A-C14A-B666-43DA8AD33EF2}"/>
              </a:ext>
            </a:extLst>
          </p:cNvPr>
          <p:cNvCxnSpPr>
            <a:cxnSpLocks/>
          </p:cNvCxnSpPr>
          <p:nvPr/>
        </p:nvCxnSpPr>
        <p:spPr>
          <a:xfrm>
            <a:off x="2065019" y="2362754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2738B1-5848-C14A-BE87-19738E99622D}"/>
              </a:ext>
            </a:extLst>
          </p:cNvPr>
          <p:cNvCxnSpPr>
            <a:cxnSpLocks/>
          </p:cNvCxnSpPr>
          <p:nvPr/>
        </p:nvCxnSpPr>
        <p:spPr>
          <a:xfrm>
            <a:off x="1351787" y="2371898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CB91CF90-1C37-564A-A78A-285B2C031934}"/>
              </a:ext>
            </a:extLst>
          </p:cNvPr>
          <p:cNvSpPr/>
          <p:nvPr/>
        </p:nvSpPr>
        <p:spPr>
          <a:xfrm>
            <a:off x="3877056" y="2557254"/>
            <a:ext cx="1261872" cy="24231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1FFEB2A-E10C-5C4A-9C20-94DA69631DE1}"/>
              </a:ext>
            </a:extLst>
          </p:cNvPr>
          <p:cNvCxnSpPr>
            <a:cxnSpLocks/>
          </p:cNvCxnSpPr>
          <p:nvPr/>
        </p:nvCxnSpPr>
        <p:spPr>
          <a:xfrm>
            <a:off x="4517136" y="2351514"/>
            <a:ext cx="0" cy="2887218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DAC7D15-555E-004C-BD74-68A06784FDE9}"/>
              </a:ext>
            </a:extLst>
          </p:cNvPr>
          <p:cNvCxnSpPr>
            <a:cxnSpLocks/>
          </p:cNvCxnSpPr>
          <p:nvPr/>
        </p:nvCxnSpPr>
        <p:spPr>
          <a:xfrm>
            <a:off x="5102352" y="2362754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33ECBBF-5E08-F34A-B497-90E87C70E797}"/>
              </a:ext>
            </a:extLst>
          </p:cNvPr>
          <p:cNvCxnSpPr>
            <a:cxnSpLocks/>
          </p:cNvCxnSpPr>
          <p:nvPr/>
        </p:nvCxnSpPr>
        <p:spPr>
          <a:xfrm>
            <a:off x="3831336" y="2371898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452D7E2-6020-9841-86E0-7BFA5618F016}"/>
              </a:ext>
            </a:extLst>
          </p:cNvPr>
          <p:cNvCxnSpPr>
            <a:cxnSpLocks/>
          </p:cNvCxnSpPr>
          <p:nvPr/>
        </p:nvCxnSpPr>
        <p:spPr>
          <a:xfrm>
            <a:off x="4466844" y="2350393"/>
            <a:ext cx="0" cy="2887218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D51088C5-D7F3-8D48-AC86-B6732D3A5745}"/>
              </a:ext>
            </a:extLst>
          </p:cNvPr>
          <p:cNvSpPr/>
          <p:nvPr/>
        </p:nvSpPr>
        <p:spPr>
          <a:xfrm>
            <a:off x="6890004" y="2568074"/>
            <a:ext cx="1261872" cy="24231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27658F-363A-5442-A2C8-C200B93B368F}"/>
              </a:ext>
            </a:extLst>
          </p:cNvPr>
          <p:cNvCxnSpPr>
            <a:cxnSpLocks/>
          </p:cNvCxnSpPr>
          <p:nvPr/>
        </p:nvCxnSpPr>
        <p:spPr>
          <a:xfrm flipH="1">
            <a:off x="7231125" y="2498611"/>
            <a:ext cx="1381887" cy="265919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F53FE63-D90E-5146-A871-6F2C6A928523}"/>
              </a:ext>
            </a:extLst>
          </p:cNvPr>
          <p:cNvCxnSpPr>
            <a:cxnSpLocks/>
          </p:cNvCxnSpPr>
          <p:nvPr/>
        </p:nvCxnSpPr>
        <p:spPr>
          <a:xfrm flipH="1">
            <a:off x="6846696" y="2313757"/>
            <a:ext cx="1381887" cy="2659190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C34E4C7-B9EF-BF42-8587-733D8DAD41D7}"/>
              </a:ext>
            </a:extLst>
          </p:cNvPr>
          <p:cNvCxnSpPr>
            <a:cxnSpLocks/>
          </p:cNvCxnSpPr>
          <p:nvPr/>
        </p:nvCxnSpPr>
        <p:spPr>
          <a:xfrm flipH="1">
            <a:off x="7600568" y="2695076"/>
            <a:ext cx="1381887" cy="2659190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D646A519-866B-9944-A5E3-E3C72CBAF344}"/>
              </a:ext>
            </a:extLst>
          </p:cNvPr>
          <p:cNvSpPr txBox="1"/>
          <p:nvPr/>
        </p:nvSpPr>
        <p:spPr>
          <a:xfrm>
            <a:off x="618361" y="5366035"/>
            <a:ext cx="223912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1. Example with misaligned nitrogen application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0BF44DE-5780-114A-B86D-27E41C520B22}"/>
              </a:ext>
            </a:extLst>
          </p:cNvPr>
          <p:cNvSpPr txBox="1"/>
          <p:nvPr/>
        </p:nvSpPr>
        <p:spPr>
          <a:xfrm>
            <a:off x="3502475" y="5366035"/>
            <a:ext cx="223912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2. Example with misaligned harvesting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60FBAD7-6CE9-6D48-A861-ADDC6C98C9AC}"/>
              </a:ext>
            </a:extLst>
          </p:cNvPr>
          <p:cNvSpPr txBox="1"/>
          <p:nvPr/>
        </p:nvSpPr>
        <p:spPr>
          <a:xfrm>
            <a:off x="6386589" y="5351416"/>
            <a:ext cx="223912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3. Example with wrong farming direction in design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F819C2C-B0C3-4246-9BF9-3445ABF2E1F3}"/>
              </a:ext>
            </a:extLst>
          </p:cNvPr>
          <p:cNvSpPr txBox="1"/>
          <p:nvPr/>
        </p:nvSpPr>
        <p:spPr>
          <a:xfrm>
            <a:off x="46862" y="2695077"/>
            <a:ext cx="9848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These yield observations did not receive the nitrogen rate seen in the plot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76DDE19-EA8B-5041-89ED-E2525576B31F}"/>
              </a:ext>
            </a:extLst>
          </p:cNvPr>
          <p:cNvCxnSpPr/>
          <p:nvPr/>
        </p:nvCxnSpPr>
        <p:spPr>
          <a:xfrm>
            <a:off x="863601" y="2813051"/>
            <a:ext cx="4881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579EF28-8AA8-F14E-ACB1-E1FE980A276F}"/>
              </a:ext>
            </a:extLst>
          </p:cNvPr>
          <p:cNvSpPr txBox="1"/>
          <p:nvPr/>
        </p:nvSpPr>
        <p:spPr>
          <a:xfrm>
            <a:off x="2858757" y="3144702"/>
            <a:ext cx="8636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These yield observations came from two different nitrogen applications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64B6381-0255-D346-9B5A-FA74C4BF3602}"/>
              </a:ext>
            </a:extLst>
          </p:cNvPr>
          <p:cNvCxnSpPr>
            <a:cxnSpLocks/>
          </p:cNvCxnSpPr>
          <p:nvPr/>
        </p:nvCxnSpPr>
        <p:spPr>
          <a:xfrm flipV="1">
            <a:off x="3581779" y="2813052"/>
            <a:ext cx="249557" cy="42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12509C8-C0D1-E949-BF48-03833A8013DD}"/>
              </a:ext>
            </a:extLst>
          </p:cNvPr>
          <p:cNvCxnSpPr>
            <a:cxnSpLocks/>
          </p:cNvCxnSpPr>
          <p:nvPr/>
        </p:nvCxnSpPr>
        <p:spPr>
          <a:xfrm flipV="1">
            <a:off x="3642361" y="3041650"/>
            <a:ext cx="1459991" cy="387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2057B586-C8FE-A440-BD96-CF1DC30D4C75}"/>
              </a:ext>
            </a:extLst>
          </p:cNvPr>
          <p:cNvSpPr txBox="1"/>
          <p:nvPr/>
        </p:nvSpPr>
        <p:spPr>
          <a:xfrm>
            <a:off x="5605270" y="2695076"/>
            <a:ext cx="994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This is the most challenging case as you have the machinery switching rates and zones much faster than intended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EC80607-CC28-C149-BAD7-B4B197E68AA0}"/>
              </a:ext>
            </a:extLst>
          </p:cNvPr>
          <p:cNvCxnSpPr>
            <a:cxnSpLocks/>
          </p:cNvCxnSpPr>
          <p:nvPr/>
        </p:nvCxnSpPr>
        <p:spPr>
          <a:xfrm flipH="1">
            <a:off x="6236207" y="1607684"/>
            <a:ext cx="1371600" cy="267462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CEE304B-0E25-2143-8250-7D078DA10592}"/>
              </a:ext>
            </a:extLst>
          </p:cNvPr>
          <p:cNvCxnSpPr>
            <a:cxnSpLocks/>
          </p:cNvCxnSpPr>
          <p:nvPr/>
        </p:nvCxnSpPr>
        <p:spPr>
          <a:xfrm flipH="1">
            <a:off x="6417309" y="2113669"/>
            <a:ext cx="1381887" cy="2659190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97571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Custom 1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12284B"/>
      </a:accent1>
      <a:accent2>
        <a:srgbClr val="E84927"/>
      </a:accent2>
      <a:accent3>
        <a:srgbClr val="212121"/>
      </a:accent3>
      <a:accent4>
        <a:srgbClr val="424242"/>
      </a:accent4>
      <a:accent5>
        <a:srgbClr val="4F5A42"/>
      </a:accent5>
      <a:accent6>
        <a:srgbClr val="627051"/>
      </a:accent6>
      <a:hlink>
        <a:srgbClr val="828282"/>
      </a:hlink>
      <a:folHlink>
        <a:srgbClr val="A5A5A5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1603</TotalTime>
  <Words>1197</Words>
  <Application>Microsoft Macintosh PowerPoint</Application>
  <PresentationFormat>On-screen Show (4:3)</PresentationFormat>
  <Paragraphs>105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Corbel</vt:lpstr>
      <vt:lpstr>Wingdings 2</vt:lpstr>
      <vt:lpstr>Dividend</vt:lpstr>
      <vt:lpstr>Automation for Analyzing and Reporting On-farm Research Trials </vt:lpstr>
      <vt:lpstr>Data Intensive Farm Management Project</vt:lpstr>
      <vt:lpstr>Goals for Today’s Presentation</vt:lpstr>
      <vt:lpstr>R Resources</vt:lpstr>
      <vt:lpstr>R Scripts</vt:lpstr>
      <vt:lpstr>R Markdown</vt:lpstr>
      <vt:lpstr>Plot-Based Data Cleaning</vt:lpstr>
      <vt:lpstr>Challenges with Old Method</vt:lpstr>
      <vt:lpstr>Misapplication Examples</vt:lpstr>
      <vt:lpstr>Why does Misalignment Matter?</vt:lpstr>
      <vt:lpstr>Data Cleaning Using the As-applied Data</vt:lpstr>
      <vt:lpstr>Grouping the Yield Polygons</vt:lpstr>
      <vt:lpstr>Analysis</vt:lpstr>
      <vt:lpstr>Important Characteristics</vt:lpstr>
      <vt:lpstr>Trial Design</vt:lpstr>
      <vt:lpstr>Automation</vt:lpstr>
      <vt:lpstr>Automation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Designing Trials with R</dc:title>
  <dc:creator>Brittani Edge</dc:creator>
  <cp:keywords/>
  <cp:lastModifiedBy>Microsoft Office User</cp:lastModifiedBy>
  <cp:revision>59</cp:revision>
  <dcterms:created xsi:type="dcterms:W3CDTF">2021-02-09T02:37:05Z</dcterms:created>
  <dcterms:modified xsi:type="dcterms:W3CDTF">2021-02-10T05:57:15Z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2/8/2021</vt:lpwstr>
  </property>
  <property fmtid="{D5CDD505-2E9C-101B-9397-08002B2CF9AE}" pid="3" name="output">
    <vt:lpwstr>powerpoint_presentation</vt:lpwstr>
  </property>
</Properties>
</file>